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3" r:id="rId3"/>
    <p:sldId id="258" r:id="rId4"/>
    <p:sldId id="259" r:id="rId5"/>
    <p:sldId id="315" r:id="rId6"/>
    <p:sldId id="296" r:id="rId7"/>
    <p:sldId id="297" r:id="rId8"/>
    <p:sldId id="314" r:id="rId9"/>
    <p:sldId id="316" r:id="rId10"/>
    <p:sldId id="317" r:id="rId11"/>
    <p:sldId id="305" r:id="rId12"/>
    <p:sldId id="319" r:id="rId13"/>
    <p:sldId id="320" r:id="rId14"/>
    <p:sldId id="321" r:id="rId15"/>
    <p:sldId id="322" r:id="rId16"/>
    <p:sldId id="323" r:id="rId17"/>
    <p:sldId id="306" r:id="rId1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C39"/>
    <a:srgbClr val="F5A572"/>
    <a:srgbClr val="E7D6CE"/>
    <a:srgbClr val="222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6"/>
    <p:restoredTop sz="94622"/>
  </p:normalViewPr>
  <p:slideViewPr>
    <p:cSldViewPr>
      <p:cViewPr varScale="1">
        <p:scale>
          <a:sx n="92" d="100"/>
          <a:sy n="92" d="100"/>
        </p:scale>
        <p:origin x="-9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59,9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5B-9B48-82A0-1C9CA83EA7C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48,4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5B-9B48-82A0-1C9CA83EA7C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17,2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5B-9B48-82A0-1C9CA83EA7C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12,5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5B-9B48-82A0-1C9CA83EA7C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5B-9B48-82A0-1C9CA83EA7C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22F5D"/>
                        </a:solidFill>
                      </a:rPr>
                      <a:t>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75B-9B48-82A0-1C9CA83EA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6 - 10'!$B$29:$B$34</c:f>
              <c:strCache>
                <c:ptCount val="6"/>
                <c:pt idx="0">
                  <c:v>reddito</c:v>
                </c:pt>
                <c:pt idx="1">
                  <c:v>occupazione</c:v>
                </c:pt>
                <c:pt idx="2">
                  <c:v>problematiche abitative</c:v>
                </c:pt>
                <c:pt idx="3">
                  <c:v>problemi di immigrazione</c:v>
                </c:pt>
                <c:pt idx="4">
                  <c:v>famiglia</c:v>
                </c:pt>
                <c:pt idx="5">
                  <c:v>malattia</c:v>
                </c:pt>
              </c:strCache>
            </c:strRef>
          </c:cat>
          <c:val>
            <c:numRef>
              <c:f>'Grafici 6 - 10'!$C$29:$C$34</c:f>
              <c:numCache>
                <c:formatCode>0.0%</c:formatCode>
                <c:ptCount val="6"/>
                <c:pt idx="0">
                  <c:v>0.59910727795430474</c:v>
                </c:pt>
                <c:pt idx="1">
                  <c:v>0.48388561053109397</c:v>
                </c:pt>
                <c:pt idx="2">
                  <c:v>0.17188682100166439</c:v>
                </c:pt>
                <c:pt idx="3">
                  <c:v>0.12452715993342411</c:v>
                </c:pt>
                <c:pt idx="4">
                  <c:v>7.2325616583446814E-2</c:v>
                </c:pt>
                <c:pt idx="5">
                  <c:v>5.8178241791496443E-2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5B-9B48-82A0-1C9CA83E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07392"/>
        <c:axId val="67308928"/>
      </c:barChart>
      <c:catAx>
        <c:axId val="6730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22F5D"/>
                </a:solidFill>
              </a:defRPr>
            </a:pPr>
            <a:endParaRPr lang="it-IT"/>
          </a:p>
        </c:txPr>
        <c:crossAx val="67308928"/>
        <c:crosses val="autoZero"/>
        <c:auto val="1"/>
        <c:lblAlgn val="ctr"/>
        <c:lblOffset val="100"/>
        <c:noMultiLvlLbl val="0"/>
      </c:catAx>
      <c:valAx>
        <c:axId val="67308928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6730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01344"/>
        <c:axId val="79815424"/>
      </c:barChart>
      <c:catAx>
        <c:axId val="7980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79815424"/>
        <c:crosses val="autoZero"/>
        <c:auto val="1"/>
        <c:lblAlgn val="ctr"/>
        <c:lblOffset val="100"/>
        <c:noMultiLvlLbl val="0"/>
      </c:catAx>
      <c:valAx>
        <c:axId val="79815424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7980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219430351360128E-2"/>
          <c:y val="5.0925906025622164E-2"/>
          <c:w val="0.93888888888888888"/>
          <c:h val="0.776589384660250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per slide'!$M$41:$M$46</c:f>
              <c:strCache>
                <c:ptCount val="6"/>
                <c:pt idx="0">
                  <c:v>beni mat. e servizi</c:v>
                </c:pt>
                <c:pt idx="1">
                  <c:v>sostegno pers.</c:v>
                </c:pt>
                <c:pt idx="2">
                  <c:v>lavoro</c:v>
                </c:pt>
                <c:pt idx="3">
                  <c:v>sussidi ec.</c:v>
                </c:pt>
                <c:pt idx="4">
                  <c:v>prestaz. prof.</c:v>
                </c:pt>
                <c:pt idx="5">
                  <c:v>abitaz.</c:v>
                </c:pt>
              </c:strCache>
            </c:strRef>
          </c:cat>
          <c:val>
            <c:numRef>
              <c:f>'grafici per slide'!$N$41:$N$46</c:f>
              <c:numCache>
                <c:formatCode>0.0%</c:formatCode>
                <c:ptCount val="6"/>
                <c:pt idx="0">
                  <c:v>0.41503681118465086</c:v>
                </c:pt>
                <c:pt idx="1">
                  <c:v>0.29337398676284671</c:v>
                </c:pt>
                <c:pt idx="2">
                  <c:v>0.2707667137651521</c:v>
                </c:pt>
                <c:pt idx="3">
                  <c:v>0.1595894995166208</c:v>
                </c:pt>
                <c:pt idx="4">
                  <c:v>0.10857440321261248</c:v>
                </c:pt>
                <c:pt idx="5">
                  <c:v>7.4812225775265861E-2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04-604D-9CB3-A1009C7EE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05536"/>
        <c:axId val="79907072"/>
      </c:barChart>
      <c:catAx>
        <c:axId val="7990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222F5D"/>
                </a:solidFill>
              </a:defRPr>
            </a:pPr>
            <a:endParaRPr lang="it-IT"/>
          </a:p>
        </c:txPr>
        <c:crossAx val="79907072"/>
        <c:crosses val="autoZero"/>
        <c:auto val="1"/>
        <c:lblAlgn val="ctr"/>
        <c:lblOffset val="100"/>
        <c:noMultiLvlLbl val="0"/>
      </c:catAx>
      <c:valAx>
        <c:axId val="79907072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79905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per slide'!$N$22:$N$27</c:f>
              <c:strCache>
                <c:ptCount val="6"/>
                <c:pt idx="0">
                  <c:v>sost. pers.</c:v>
                </c:pt>
                <c:pt idx="1">
                  <c:v>beni mat. e serv.</c:v>
                </c:pt>
                <c:pt idx="2">
                  <c:v>suss. econ.</c:v>
                </c:pt>
                <c:pt idx="3">
                  <c:v>lavoro</c:v>
                </c:pt>
                <c:pt idx="4">
                  <c:v>prestaz. prof.</c:v>
                </c:pt>
                <c:pt idx="5">
                  <c:v>abitazione</c:v>
                </c:pt>
              </c:strCache>
            </c:strRef>
          </c:cat>
          <c:val>
            <c:numRef>
              <c:f>'grafici per slide'!$O$22:$O$27</c:f>
              <c:numCache>
                <c:formatCode>0.0%</c:formatCode>
                <c:ptCount val="6"/>
                <c:pt idx="0">
                  <c:v>0.45073250539153714</c:v>
                </c:pt>
                <c:pt idx="1">
                  <c:v>0.41816018442775338</c:v>
                </c:pt>
                <c:pt idx="2">
                  <c:v>0.14203911653156837</c:v>
                </c:pt>
                <c:pt idx="3">
                  <c:v>0.14070052799881014</c:v>
                </c:pt>
                <c:pt idx="4">
                  <c:v>0.11608537220197813</c:v>
                </c:pt>
                <c:pt idx="5">
                  <c:v>6.3211125158027806E-2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9F-914F-BD2E-0C29448C5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29952"/>
        <c:axId val="80035840"/>
      </c:barChart>
      <c:catAx>
        <c:axId val="8002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22F5D"/>
                </a:solidFill>
              </a:defRPr>
            </a:pPr>
            <a:endParaRPr lang="it-IT"/>
          </a:p>
        </c:txPr>
        <c:crossAx val="80035840"/>
        <c:crosses val="autoZero"/>
        <c:auto val="1"/>
        <c:lblAlgn val="ctr"/>
        <c:lblOffset val="100"/>
        <c:noMultiLvlLbl val="0"/>
      </c:catAx>
      <c:valAx>
        <c:axId val="8003584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8002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52444348352301E-2"/>
          <c:y val="4.6490099584894598E-2"/>
          <c:w val="0.8701921144697975"/>
          <c:h val="0.684242154912080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'Bisogni covid'!$B$45:$B$51</c:f>
              <c:strCache>
                <c:ptCount val="7"/>
                <c:pt idx="0">
                  <c:v>reddito</c:v>
                </c:pt>
                <c:pt idx="1">
                  <c:v>occupazione</c:v>
                </c:pt>
                <c:pt idx="2">
                  <c:v>probl. abitative</c:v>
                </c:pt>
                <c:pt idx="3">
                  <c:v>famiglia</c:v>
                </c:pt>
                <c:pt idx="4">
                  <c:v>altri bisogni</c:v>
                </c:pt>
                <c:pt idx="5">
                  <c:v>probl.immigr.</c:v>
                </c:pt>
                <c:pt idx="6">
                  <c:v>malattia</c:v>
                </c:pt>
              </c:strCache>
            </c:strRef>
          </c:cat>
          <c:val>
            <c:numRef>
              <c:f>'Bisogni covid'!$C$45:$C$51</c:f>
              <c:numCache>
                <c:formatCode>0.0</c:formatCode>
                <c:ptCount val="7"/>
                <c:pt idx="0">
                  <c:v>81.897233201581031</c:v>
                </c:pt>
                <c:pt idx="1">
                  <c:v>36.521739130434781</c:v>
                </c:pt>
                <c:pt idx="2">
                  <c:v>9.2490118577075098</c:v>
                </c:pt>
                <c:pt idx="3">
                  <c:v>8.4584980237154141</c:v>
                </c:pt>
                <c:pt idx="4">
                  <c:v>4.8221343873517784</c:v>
                </c:pt>
                <c:pt idx="5">
                  <c:v>4.0316205533596836</c:v>
                </c:pt>
                <c:pt idx="6">
                  <c:v>4.0316205533596836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24-D147-9D70-620D1B2BD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91872"/>
        <c:axId val="80193408"/>
      </c:barChart>
      <c:catAx>
        <c:axId val="8019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22F5D"/>
                </a:solidFill>
              </a:defRPr>
            </a:pPr>
            <a:endParaRPr lang="it-IT"/>
          </a:p>
        </c:txPr>
        <c:crossAx val="80193408"/>
        <c:crosses val="autoZero"/>
        <c:auto val="1"/>
        <c:lblAlgn val="ctr"/>
        <c:lblOffset val="100"/>
        <c:noMultiLvlLbl val="0"/>
      </c:catAx>
      <c:valAx>
        <c:axId val="801934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222F5D"/>
                </a:solidFill>
              </a:defRPr>
            </a:pPr>
            <a:endParaRPr lang="it-IT"/>
          </a:p>
        </c:txPr>
        <c:crossAx val="8019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6170803716848E-2"/>
          <c:y val="2.7597370804017078E-2"/>
          <c:w val="0.82331085553141847"/>
          <c:h val="0.83086526179912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'richieste e risposte'!$C$50</c:f>
              <c:strCache>
                <c:ptCount val="1"/>
                <c:pt idx="0">
                  <c:v>RICHIESTE</c:v>
                </c:pt>
              </c:strCache>
            </c:strRef>
          </c:tx>
          <c:spPr>
            <a:solidFill>
              <a:srgbClr val="F5A57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'richieste e risposte'!$B$51:$B$57</c:f>
              <c:strCache>
                <c:ptCount val="7"/>
                <c:pt idx="0">
                  <c:v>beni materiali e servizi</c:v>
                </c:pt>
                <c:pt idx="1">
                  <c:v>sostegno personale</c:v>
                </c:pt>
                <c:pt idx="2">
                  <c:v>sussidi economici</c:v>
                </c:pt>
                <c:pt idx="3">
                  <c:v>lavoro</c:v>
                </c:pt>
                <c:pt idx="4">
                  <c:v>altro</c:v>
                </c:pt>
                <c:pt idx="5">
                  <c:v>prestazioni professionali</c:v>
                </c:pt>
                <c:pt idx="6">
                  <c:v>abitazione</c:v>
                </c:pt>
              </c:strCache>
            </c:strRef>
          </c:cat>
          <c:val>
            <c:numRef>
              <c:f>'richieste e risposte'!$C$51:$C$57</c:f>
              <c:numCache>
                <c:formatCode>0.0</c:formatCode>
                <c:ptCount val="7"/>
                <c:pt idx="0">
                  <c:v>59.726740403383211</c:v>
                </c:pt>
                <c:pt idx="1">
                  <c:v>46.649316851008457</c:v>
                </c:pt>
                <c:pt idx="2">
                  <c:v>26.740403383214055</c:v>
                </c:pt>
                <c:pt idx="3">
                  <c:v>6.5712426805465194</c:v>
                </c:pt>
                <c:pt idx="4">
                  <c:v>3.4482758620689653</c:v>
                </c:pt>
                <c:pt idx="5">
                  <c:v>2.0819778789850356</c:v>
                </c:pt>
                <c:pt idx="6">
                  <c:v>2.0169160702667535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0-EC41-A9B1-74AEF3DB50EC}"/>
            </c:ext>
          </c:extLst>
        </c:ser>
        <c:ser>
          <c:idx val="1"/>
          <c:order val="1"/>
          <c:tx>
            <c:strRef>
              <c:f>'richieste e risposte'!$D$50</c:f>
              <c:strCache>
                <c:ptCount val="1"/>
                <c:pt idx="0">
                  <c:v>RISPOSTE</c:v>
                </c:pt>
              </c:strCache>
            </c:strRef>
          </c:tx>
          <c:spPr>
            <a:solidFill>
              <a:srgbClr val="9E4C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22F5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'richieste e risposte'!$B$51:$B$57</c:f>
              <c:strCache>
                <c:ptCount val="7"/>
                <c:pt idx="0">
                  <c:v>beni materiali e servizi</c:v>
                </c:pt>
                <c:pt idx="1">
                  <c:v>sostegno personale</c:v>
                </c:pt>
                <c:pt idx="2">
                  <c:v>sussidi economici</c:v>
                </c:pt>
                <c:pt idx="3">
                  <c:v>lavoro</c:v>
                </c:pt>
                <c:pt idx="4">
                  <c:v>altro</c:v>
                </c:pt>
                <c:pt idx="5">
                  <c:v>prestazioni professionali</c:v>
                </c:pt>
                <c:pt idx="6">
                  <c:v>abitazione</c:v>
                </c:pt>
              </c:strCache>
            </c:strRef>
          </c:cat>
          <c:val>
            <c:numRef>
              <c:f>'richieste e risposte'!$D$51:$D$57</c:f>
              <c:numCache>
                <c:formatCode>0.0</c:formatCode>
                <c:ptCount val="7"/>
                <c:pt idx="0">
                  <c:v>64.671437865972678</c:v>
                </c:pt>
                <c:pt idx="1">
                  <c:v>44.957709824333115</c:v>
                </c:pt>
                <c:pt idx="2">
                  <c:v>26.740403383214055</c:v>
                </c:pt>
                <c:pt idx="3">
                  <c:v>2.9277813923227067</c:v>
                </c:pt>
                <c:pt idx="4">
                  <c:v>2.6024723487312946</c:v>
                </c:pt>
                <c:pt idx="5">
                  <c:v>2.1470396877033182</c:v>
                </c:pt>
                <c:pt idx="6">
                  <c:v>1.4964216005204944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0-EC41-A9B1-74AEF3DB5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98528"/>
        <c:axId val="78600064"/>
      </c:barChart>
      <c:catAx>
        <c:axId val="785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22F5D"/>
                </a:solidFill>
              </a:defRPr>
            </a:pPr>
            <a:endParaRPr lang="it-IT"/>
          </a:p>
        </c:txPr>
        <c:crossAx val="78600064"/>
        <c:crosses val="autoZero"/>
        <c:auto val="1"/>
        <c:lblAlgn val="ctr"/>
        <c:lblOffset val="100"/>
        <c:noMultiLvlLbl val="0"/>
      </c:catAx>
      <c:valAx>
        <c:axId val="786000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222F5D"/>
                </a:solidFill>
              </a:defRPr>
            </a:pPr>
            <a:endParaRPr lang="it-IT"/>
          </a:p>
        </c:txPr>
        <c:crossAx val="78598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222F5D"/>
              </a:solidFill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BF3AA-650A-F44D-9A5C-8CE04EA3D42D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4F02-F7C6-E44C-B978-5F5740681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0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4F02-F7C6-E44C-B978-5F574068137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4F02-F7C6-E44C-B978-5F574068137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4F02-F7C6-E44C-B978-5F574068137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4F02-F7C6-E44C-B978-5F574068137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4F02-F7C6-E44C-B978-5F574068137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26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0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0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65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9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2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74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4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3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5486-C6BF-4FB3-8196-985B14174692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65A2-18C5-4756-9F94-E64D5A2EF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48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E844E80-87DD-F947-AF0E-C9433AB6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AA15851-2D05-1D4D-87C4-A30CD7C5A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147248" cy="63758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22F5D"/>
                </a:solidFill>
              </a:rPr>
              <a:t>IX. Le richieste e le risposte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90499"/>
              </p:ext>
            </p:extLst>
          </p:nvPr>
        </p:nvGraphicFramePr>
        <p:xfrm>
          <a:off x="1187624" y="771551"/>
          <a:ext cx="67687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23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99E9B50-EE40-C14A-A12E-7077463C4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X. Le note a margine dei colloqui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222F5D"/>
                </a:solidFill>
              </a:rPr>
              <a:t>Lettura delle note di 65 schede estratte in modo casuale dalle 1.774 analizzate</a:t>
            </a:r>
          </a:p>
          <a:p>
            <a:r>
              <a:rPr lang="it-IT" dirty="0">
                <a:solidFill>
                  <a:srgbClr val="222F5D"/>
                </a:solidFill>
              </a:rPr>
              <a:t>Parole chiave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6B9E9F3-9079-E84C-BF2F-2EBB4C0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XI. Cassa integrazione</a:t>
            </a:r>
          </a:p>
        </p:txBody>
      </p:sp>
      <p:sp>
        <p:nvSpPr>
          <p:cNvPr id="5" name="Freeform 3"/>
          <p:cNvSpPr txBox="1">
            <a:spLocks/>
          </p:cNvSpPr>
          <p:nvPr/>
        </p:nvSpPr>
        <p:spPr>
          <a:xfrm>
            <a:off x="755576" y="1059582"/>
            <a:ext cx="7848872" cy="3535040"/>
          </a:xfrm>
          <a:custGeom>
            <a:avLst/>
            <a:gdLst>
              <a:gd name="connsiteX0" fmla="*/ 0 w 6805375"/>
              <a:gd name="connsiteY0" fmla="*/ 0 h 6238083"/>
              <a:gd name="connsiteX1" fmla="*/ 4759657 w 6805375"/>
              <a:gd name="connsiteY1" fmla="*/ 0 h 6238083"/>
              <a:gd name="connsiteX2" fmla="*/ 5444814 w 6805375"/>
              <a:gd name="connsiteY2" fmla="*/ 475297 h 6238083"/>
              <a:gd name="connsiteX3" fmla="*/ 6240925 w 6805375"/>
              <a:gd name="connsiteY3" fmla="*/ 4877522 h 6238083"/>
              <a:gd name="connsiteX4" fmla="*/ 1838701 w 6805375"/>
              <a:gd name="connsiteY4" fmla="*/ 5673634 h 6238083"/>
              <a:gd name="connsiteX5" fmla="*/ 0 w 6805375"/>
              <a:gd name="connsiteY5" fmla="*/ 4398118 h 62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375" h="6238083">
                <a:moveTo>
                  <a:pt x="0" y="0"/>
                </a:moveTo>
                <a:lnTo>
                  <a:pt x="4759657" y="0"/>
                </a:lnTo>
                <a:lnTo>
                  <a:pt x="5444814" y="475297"/>
                </a:lnTo>
                <a:cubicBezTo>
                  <a:pt x="6880295" y="1471098"/>
                  <a:pt x="7236726" y="3442041"/>
                  <a:pt x="6240925" y="4877522"/>
                </a:cubicBezTo>
                <a:cubicBezTo>
                  <a:pt x="5245124" y="6313003"/>
                  <a:pt x="3274182" y="6669434"/>
                  <a:pt x="1838701" y="5673634"/>
                </a:cubicBezTo>
                <a:lnTo>
                  <a:pt x="0" y="4398118"/>
                </a:lnTo>
                <a:close/>
              </a:path>
            </a:pathLst>
          </a:cu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22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56363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«</a:t>
            </a:r>
            <a:r>
              <a:rPr lang="it-IT" b="1" i="1" dirty="0">
                <a:solidFill>
                  <a:schemeClr val="bg1"/>
                </a:solidFill>
              </a:rPr>
              <a:t>Famiglia </a:t>
            </a:r>
            <a:r>
              <a:rPr lang="it-IT" b="1" i="1" dirty="0" err="1">
                <a:solidFill>
                  <a:schemeClr val="bg1"/>
                </a:solidFill>
              </a:rPr>
              <a:t>monogenitoriale</a:t>
            </a:r>
            <a:r>
              <a:rPr lang="it-IT" b="1" i="1" dirty="0">
                <a:solidFill>
                  <a:schemeClr val="bg1"/>
                </a:solidFill>
              </a:rPr>
              <a:t> italiana, 1 figlio minore studente </a:t>
            </a:r>
            <a:r>
              <a:rPr lang="it-IT" b="1" i="1" dirty="0" smtClean="0">
                <a:solidFill>
                  <a:schemeClr val="bg1"/>
                </a:solidFill>
              </a:rPr>
              <a:t>delle </a:t>
            </a:r>
            <a:r>
              <a:rPr lang="it-IT" b="1" i="1" dirty="0">
                <a:solidFill>
                  <a:schemeClr val="bg1"/>
                </a:solidFill>
              </a:rPr>
              <a:t>superiori.</a:t>
            </a:r>
          </a:p>
          <a:p>
            <a:r>
              <a:rPr lang="it-IT" b="1" i="1" dirty="0">
                <a:solidFill>
                  <a:schemeClr val="bg1"/>
                </a:solidFill>
              </a:rPr>
              <a:t>La madre lavorava a tempo pieno nella ristorazione. Aveva contratto un debito per l’acquisto di un’auto. Attualmente è in cassa integrazione e percepisce 2/3 dello stipendio e non è </a:t>
            </a:r>
            <a:r>
              <a:rPr lang="it-IT" b="1" i="1" dirty="0" smtClean="0">
                <a:solidFill>
                  <a:schemeClr val="bg1"/>
                </a:solidFill>
              </a:rPr>
              <a:t>in grado </a:t>
            </a:r>
            <a:r>
              <a:rPr lang="it-IT" b="1" i="1" dirty="0">
                <a:solidFill>
                  <a:schemeClr val="bg1"/>
                </a:solidFill>
              </a:rPr>
              <a:t>di coprire tutte le spese.</a:t>
            </a:r>
          </a:p>
        </p:txBody>
      </p:sp>
    </p:spTree>
    <p:extLst>
      <p:ext uri="{BB962C8B-B14F-4D97-AF65-F5344CB8AC3E}">
        <p14:creationId xmlns:p14="http://schemas.microsoft.com/office/powerpoint/2010/main" val="38927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6B9E9F3-9079-E84C-BF2F-2EBB4C0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222F5D"/>
                </a:solidFill>
              </a:rPr>
              <a:t>XII. Badanti</a:t>
            </a:r>
            <a:endParaRPr lang="it-IT" sz="3600" b="1" dirty="0">
              <a:solidFill>
                <a:srgbClr val="222F5D"/>
              </a:solidFill>
            </a:endParaRPr>
          </a:p>
        </p:txBody>
      </p:sp>
      <p:sp>
        <p:nvSpPr>
          <p:cNvPr id="5" name="Freeform 3"/>
          <p:cNvSpPr txBox="1">
            <a:spLocks/>
          </p:cNvSpPr>
          <p:nvPr/>
        </p:nvSpPr>
        <p:spPr>
          <a:xfrm>
            <a:off x="611560" y="1059582"/>
            <a:ext cx="7848872" cy="3535040"/>
          </a:xfrm>
          <a:custGeom>
            <a:avLst/>
            <a:gdLst>
              <a:gd name="connsiteX0" fmla="*/ 0 w 6805375"/>
              <a:gd name="connsiteY0" fmla="*/ 0 h 6238083"/>
              <a:gd name="connsiteX1" fmla="*/ 4759657 w 6805375"/>
              <a:gd name="connsiteY1" fmla="*/ 0 h 6238083"/>
              <a:gd name="connsiteX2" fmla="*/ 5444814 w 6805375"/>
              <a:gd name="connsiteY2" fmla="*/ 475297 h 6238083"/>
              <a:gd name="connsiteX3" fmla="*/ 6240925 w 6805375"/>
              <a:gd name="connsiteY3" fmla="*/ 4877522 h 6238083"/>
              <a:gd name="connsiteX4" fmla="*/ 1838701 w 6805375"/>
              <a:gd name="connsiteY4" fmla="*/ 5673634 h 6238083"/>
              <a:gd name="connsiteX5" fmla="*/ 0 w 6805375"/>
              <a:gd name="connsiteY5" fmla="*/ 4398118 h 62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375" h="6238083">
                <a:moveTo>
                  <a:pt x="0" y="0"/>
                </a:moveTo>
                <a:lnTo>
                  <a:pt x="4759657" y="0"/>
                </a:lnTo>
                <a:lnTo>
                  <a:pt x="5444814" y="475297"/>
                </a:lnTo>
                <a:cubicBezTo>
                  <a:pt x="6880295" y="1471098"/>
                  <a:pt x="7236726" y="3442041"/>
                  <a:pt x="6240925" y="4877522"/>
                </a:cubicBezTo>
                <a:cubicBezTo>
                  <a:pt x="5245124" y="6313003"/>
                  <a:pt x="3274182" y="6669434"/>
                  <a:pt x="1838701" y="5673634"/>
                </a:cubicBezTo>
                <a:lnTo>
                  <a:pt x="0" y="4398118"/>
                </a:lnTo>
                <a:close/>
              </a:path>
            </a:pathLst>
          </a:cu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22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149163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«Donna sola, immigrata, con 1 figlio maggiorenne </a:t>
            </a:r>
          </a:p>
          <a:p>
            <a:r>
              <a:rPr lang="it-IT" b="1" i="1" dirty="0">
                <a:solidFill>
                  <a:schemeClr val="bg1"/>
                </a:solidFill>
              </a:rPr>
              <a:t>che studia e vive con la nonna all’estero. La signora con le rimesse provvede al mantenimento di entrambi. Ha sempre lavorato in regola come badante, ma, a causa del Covid-19  il suo assistito è mancato ed ora si ritrova sola, senza reddito e senza la possibilità di sostenere i familiari in patria.»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6B9E9F3-9079-E84C-BF2F-2EBB4C0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222F5D"/>
                </a:solidFill>
              </a:rPr>
              <a:t>XIII. Precarietà del lavoro</a:t>
            </a:r>
            <a:endParaRPr lang="it-IT" sz="3600" b="1" dirty="0">
              <a:solidFill>
                <a:srgbClr val="222F5D"/>
              </a:solidFill>
            </a:endParaRPr>
          </a:p>
        </p:txBody>
      </p:sp>
      <p:sp>
        <p:nvSpPr>
          <p:cNvPr id="5" name="Freeform 3"/>
          <p:cNvSpPr txBox="1">
            <a:spLocks/>
          </p:cNvSpPr>
          <p:nvPr/>
        </p:nvSpPr>
        <p:spPr>
          <a:xfrm>
            <a:off x="611560" y="1059582"/>
            <a:ext cx="7848872" cy="3535040"/>
          </a:xfrm>
          <a:custGeom>
            <a:avLst/>
            <a:gdLst>
              <a:gd name="connsiteX0" fmla="*/ 0 w 6805375"/>
              <a:gd name="connsiteY0" fmla="*/ 0 h 6238083"/>
              <a:gd name="connsiteX1" fmla="*/ 4759657 w 6805375"/>
              <a:gd name="connsiteY1" fmla="*/ 0 h 6238083"/>
              <a:gd name="connsiteX2" fmla="*/ 5444814 w 6805375"/>
              <a:gd name="connsiteY2" fmla="*/ 475297 h 6238083"/>
              <a:gd name="connsiteX3" fmla="*/ 6240925 w 6805375"/>
              <a:gd name="connsiteY3" fmla="*/ 4877522 h 6238083"/>
              <a:gd name="connsiteX4" fmla="*/ 1838701 w 6805375"/>
              <a:gd name="connsiteY4" fmla="*/ 5673634 h 6238083"/>
              <a:gd name="connsiteX5" fmla="*/ 0 w 6805375"/>
              <a:gd name="connsiteY5" fmla="*/ 4398118 h 62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375" h="6238083">
                <a:moveTo>
                  <a:pt x="0" y="0"/>
                </a:moveTo>
                <a:lnTo>
                  <a:pt x="4759657" y="0"/>
                </a:lnTo>
                <a:lnTo>
                  <a:pt x="5444814" y="475297"/>
                </a:lnTo>
                <a:cubicBezTo>
                  <a:pt x="6880295" y="1471098"/>
                  <a:pt x="7236726" y="3442041"/>
                  <a:pt x="6240925" y="4877522"/>
                </a:cubicBezTo>
                <a:cubicBezTo>
                  <a:pt x="5245124" y="6313003"/>
                  <a:pt x="3274182" y="6669434"/>
                  <a:pt x="1838701" y="5673634"/>
                </a:cubicBezTo>
                <a:lnTo>
                  <a:pt x="0" y="4398118"/>
                </a:lnTo>
                <a:close/>
              </a:path>
            </a:pathLst>
          </a:cu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22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1275607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«Famiglia monoreddito immigrata con 2 figli minori. Il padre </a:t>
            </a:r>
            <a:r>
              <a:rPr lang="it-IT" sz="1600" b="1" i="1" dirty="0" smtClean="0">
                <a:solidFill>
                  <a:schemeClr val="bg1"/>
                </a:solidFill>
              </a:rPr>
              <a:t>lavorava  </a:t>
            </a:r>
            <a:r>
              <a:rPr lang="it-IT" sz="1600" b="1" i="1" dirty="0">
                <a:solidFill>
                  <a:schemeClr val="bg1"/>
                </a:solidFill>
              </a:rPr>
              <a:t>come operaio specializzato a tempo indeterminato, ma a seguito della crisi dell’edilizia è passato da tempo indeterminato a tempo determinato. Ora è disoccupato perché l’ultima azienda per cui ha lavorato ha chiuso a causa del Covid-19. Da dicembre hanno lo sfratto  e sono stati costretti a dividersi, per l’impossibilità di affittare un altro appartamento: la madre con i figli risiedono in una comunità protetta, il padre affitta un posto letto. Il padre cerca lavoro. Non hanno alcuna fonte di reddito.»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6B9E9F3-9079-E84C-BF2F-2EBB4C0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222F5D"/>
                </a:solidFill>
              </a:rPr>
              <a:t>XIV. Persone disabili</a:t>
            </a:r>
            <a:endParaRPr lang="it-IT" sz="3600" b="1" dirty="0">
              <a:solidFill>
                <a:srgbClr val="222F5D"/>
              </a:solidFill>
            </a:endParaRPr>
          </a:p>
        </p:txBody>
      </p:sp>
      <p:sp>
        <p:nvSpPr>
          <p:cNvPr id="5" name="Freeform 3"/>
          <p:cNvSpPr txBox="1">
            <a:spLocks/>
          </p:cNvSpPr>
          <p:nvPr/>
        </p:nvSpPr>
        <p:spPr>
          <a:xfrm>
            <a:off x="611560" y="1059582"/>
            <a:ext cx="7848872" cy="3535040"/>
          </a:xfrm>
          <a:custGeom>
            <a:avLst/>
            <a:gdLst>
              <a:gd name="connsiteX0" fmla="*/ 0 w 6805375"/>
              <a:gd name="connsiteY0" fmla="*/ 0 h 6238083"/>
              <a:gd name="connsiteX1" fmla="*/ 4759657 w 6805375"/>
              <a:gd name="connsiteY1" fmla="*/ 0 h 6238083"/>
              <a:gd name="connsiteX2" fmla="*/ 5444814 w 6805375"/>
              <a:gd name="connsiteY2" fmla="*/ 475297 h 6238083"/>
              <a:gd name="connsiteX3" fmla="*/ 6240925 w 6805375"/>
              <a:gd name="connsiteY3" fmla="*/ 4877522 h 6238083"/>
              <a:gd name="connsiteX4" fmla="*/ 1838701 w 6805375"/>
              <a:gd name="connsiteY4" fmla="*/ 5673634 h 6238083"/>
              <a:gd name="connsiteX5" fmla="*/ 0 w 6805375"/>
              <a:gd name="connsiteY5" fmla="*/ 4398118 h 62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375" h="6238083">
                <a:moveTo>
                  <a:pt x="0" y="0"/>
                </a:moveTo>
                <a:lnTo>
                  <a:pt x="4759657" y="0"/>
                </a:lnTo>
                <a:lnTo>
                  <a:pt x="5444814" y="475297"/>
                </a:lnTo>
                <a:cubicBezTo>
                  <a:pt x="6880295" y="1471098"/>
                  <a:pt x="7236726" y="3442041"/>
                  <a:pt x="6240925" y="4877522"/>
                </a:cubicBezTo>
                <a:cubicBezTo>
                  <a:pt x="5245124" y="6313003"/>
                  <a:pt x="3274182" y="6669434"/>
                  <a:pt x="1838701" y="5673634"/>
                </a:cubicBezTo>
                <a:lnTo>
                  <a:pt x="0" y="4398118"/>
                </a:lnTo>
                <a:close/>
              </a:path>
            </a:pathLst>
          </a:cu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22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41962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Famiglia immigrata </a:t>
            </a:r>
            <a:r>
              <a:rPr lang="it-IT" b="1" i="1" dirty="0" err="1">
                <a:solidFill>
                  <a:schemeClr val="bg1"/>
                </a:solidFill>
              </a:rPr>
              <a:t>monogenitoriale</a:t>
            </a:r>
            <a:r>
              <a:rPr lang="it-IT" b="1" i="1" dirty="0">
                <a:solidFill>
                  <a:schemeClr val="bg1"/>
                </a:solidFill>
              </a:rPr>
              <a:t>, madre sola con 1 figlio minorenne che soffre di autismo. La signora è positiva al Covid-19, in isolamento. Ha perso il lavoro a seguito della malattia (è badante/colf a chiamata). Pare non abbia più denaro, neanche per una piccola spesa.(…) Segnala che il figlio è tranquillo ma che spesso manifesta voglia di uscire.</a:t>
            </a:r>
          </a:p>
        </p:txBody>
      </p:sp>
    </p:spTree>
    <p:extLst>
      <p:ext uri="{BB962C8B-B14F-4D97-AF65-F5344CB8AC3E}">
        <p14:creationId xmlns:p14="http://schemas.microsoft.com/office/powerpoint/2010/main" val="1549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6B9E9F3-9079-E84C-BF2F-2EBB4C0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222F5D"/>
                </a:solidFill>
              </a:rPr>
              <a:t>XV. </a:t>
            </a:r>
            <a:r>
              <a:rPr lang="it-IT" sz="3600" b="1" dirty="0" smtClean="0">
                <a:solidFill>
                  <a:srgbClr val="222F5D"/>
                </a:solidFill>
              </a:rPr>
              <a:t>La ripresa lavorativa</a:t>
            </a:r>
            <a:endParaRPr lang="it-IT" sz="3600" b="1" dirty="0">
              <a:solidFill>
                <a:srgbClr val="222F5D"/>
              </a:solidFill>
            </a:endParaRPr>
          </a:p>
        </p:txBody>
      </p:sp>
      <p:sp>
        <p:nvSpPr>
          <p:cNvPr id="5" name="Freeform 3"/>
          <p:cNvSpPr txBox="1">
            <a:spLocks/>
          </p:cNvSpPr>
          <p:nvPr/>
        </p:nvSpPr>
        <p:spPr>
          <a:xfrm>
            <a:off x="611560" y="1059582"/>
            <a:ext cx="7848872" cy="3535040"/>
          </a:xfrm>
          <a:custGeom>
            <a:avLst/>
            <a:gdLst>
              <a:gd name="connsiteX0" fmla="*/ 0 w 6805375"/>
              <a:gd name="connsiteY0" fmla="*/ 0 h 6238083"/>
              <a:gd name="connsiteX1" fmla="*/ 4759657 w 6805375"/>
              <a:gd name="connsiteY1" fmla="*/ 0 h 6238083"/>
              <a:gd name="connsiteX2" fmla="*/ 5444814 w 6805375"/>
              <a:gd name="connsiteY2" fmla="*/ 475297 h 6238083"/>
              <a:gd name="connsiteX3" fmla="*/ 6240925 w 6805375"/>
              <a:gd name="connsiteY3" fmla="*/ 4877522 h 6238083"/>
              <a:gd name="connsiteX4" fmla="*/ 1838701 w 6805375"/>
              <a:gd name="connsiteY4" fmla="*/ 5673634 h 6238083"/>
              <a:gd name="connsiteX5" fmla="*/ 0 w 6805375"/>
              <a:gd name="connsiteY5" fmla="*/ 4398118 h 62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375" h="6238083">
                <a:moveTo>
                  <a:pt x="0" y="0"/>
                </a:moveTo>
                <a:lnTo>
                  <a:pt x="4759657" y="0"/>
                </a:lnTo>
                <a:lnTo>
                  <a:pt x="5444814" y="475297"/>
                </a:lnTo>
                <a:cubicBezTo>
                  <a:pt x="6880295" y="1471098"/>
                  <a:pt x="7236726" y="3442041"/>
                  <a:pt x="6240925" y="4877522"/>
                </a:cubicBezTo>
                <a:cubicBezTo>
                  <a:pt x="5245124" y="6313003"/>
                  <a:pt x="3274182" y="6669434"/>
                  <a:pt x="1838701" y="5673634"/>
                </a:cubicBezTo>
                <a:lnTo>
                  <a:pt x="0" y="4398118"/>
                </a:lnTo>
                <a:close/>
              </a:path>
            </a:pathLst>
          </a:cu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22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27560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«Famiglia immigrata, con 2 figli. Da gennaio non riescono a pagare l’affitto per una casa </a:t>
            </a:r>
            <a:r>
              <a:rPr lang="it-IT" b="1" i="1" dirty="0" err="1">
                <a:solidFill>
                  <a:schemeClr val="bg1"/>
                </a:solidFill>
              </a:rPr>
              <a:t>Aler</a:t>
            </a:r>
            <a:r>
              <a:rPr lang="it-IT" b="1" i="1" dirty="0">
                <a:solidFill>
                  <a:schemeClr val="bg1"/>
                </a:solidFill>
              </a:rPr>
              <a:t> e temono lo sfratto. La moglie lavorava come badante in nero per qualche ora al giorno, ma l’assistita è deceduta per Covid-19. Il marito è rimasto a casa in cassa integrazione e ora ha ripreso a lavorare, ma solo a settimane alterne. La loro situazione economica, già precaria, si è ulteriormente aggravata.»</a:t>
            </a:r>
          </a:p>
        </p:txBody>
      </p:sp>
    </p:spTree>
    <p:extLst>
      <p:ext uri="{BB962C8B-B14F-4D97-AF65-F5344CB8AC3E}">
        <p14:creationId xmlns:p14="http://schemas.microsoft.com/office/powerpoint/2010/main" val="34500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C273DFD-F75C-3246-B08F-B0FE8DC1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229" y="1167595"/>
            <a:ext cx="8229600" cy="3394472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09638" y="1383618"/>
            <a:ext cx="7478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Contesto socio-economico caratterizzato da forti disuguaglianze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Situazioni multiproblematiche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22F5D"/>
                </a:solidFill>
              </a:rPr>
              <a:t>Covid</a:t>
            </a:r>
            <a:r>
              <a:rPr lang="it-IT" sz="2400" dirty="0">
                <a:solidFill>
                  <a:srgbClr val="222F5D"/>
                </a:solidFill>
              </a:rPr>
              <a:t> – 19 ha avuto un effetto dirompente su situazioni fragili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Incertezza per il futuro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518"/>
            <a:ext cx="2295092" cy="8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6476332-5737-F743-A8C4-4AC31661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8982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I. Numero persone incontrate</a:t>
            </a: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0" y="1203598"/>
            <a:ext cx="25031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95936" y="1203598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222F5D"/>
                </a:solidFill>
              </a:rPr>
              <a:t>13.218 persone incontrate nel 2018 da:  3 servizi diocesani (SAM, SILOE, SAI) e un campione di 110 centri di ascolto su un totale di 390 centri di ascolto nella diocesi ambrosiana</a:t>
            </a:r>
          </a:p>
        </p:txBody>
      </p:sp>
    </p:spTree>
    <p:extLst>
      <p:ext uri="{BB962C8B-B14F-4D97-AF65-F5344CB8AC3E}">
        <p14:creationId xmlns:p14="http://schemas.microsoft.com/office/powerpoint/2010/main" val="11270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75BA433-E74C-CD4E-B161-72290034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II. Le caratteristiche più frequenti (2019)</a:t>
            </a: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71600" y="132961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Le </a:t>
            </a:r>
            <a:r>
              <a:rPr lang="it-IT" sz="2400" b="1" i="1" dirty="0">
                <a:solidFill>
                  <a:srgbClr val="222F5D"/>
                </a:solidFill>
              </a:rPr>
              <a:t>donne </a:t>
            </a:r>
            <a:r>
              <a:rPr lang="it-IT" sz="2400" dirty="0">
                <a:solidFill>
                  <a:srgbClr val="222F5D"/>
                </a:solidFill>
              </a:rPr>
              <a:t>sono il 57,7%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Prevalgono gli </a:t>
            </a:r>
            <a:r>
              <a:rPr lang="it-IT" sz="2400" b="1" dirty="0">
                <a:solidFill>
                  <a:srgbClr val="222F5D"/>
                </a:solidFill>
              </a:rPr>
              <a:t>immigrati </a:t>
            </a:r>
            <a:r>
              <a:rPr lang="it-IT" sz="2400" dirty="0">
                <a:solidFill>
                  <a:srgbClr val="222F5D"/>
                </a:solidFill>
              </a:rPr>
              <a:t>(62,7%)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 Il 49,5% del campione ha </a:t>
            </a:r>
            <a:r>
              <a:rPr lang="it-IT" sz="2400" b="1" i="1" dirty="0">
                <a:solidFill>
                  <a:srgbClr val="222F5D"/>
                </a:solidFill>
              </a:rPr>
              <a:t>un’età compresa tra i 35 e i 54 anni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 Il 50,3% </a:t>
            </a:r>
            <a:r>
              <a:rPr lang="it-IT" sz="2400" b="1" i="1" dirty="0">
                <a:solidFill>
                  <a:srgbClr val="222F5D"/>
                </a:solidFill>
              </a:rPr>
              <a:t>non ha un legame stabile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 Nel 58% dei casi si tratta di </a:t>
            </a:r>
            <a:r>
              <a:rPr lang="it-IT" sz="2400" b="1" i="1" dirty="0">
                <a:solidFill>
                  <a:srgbClr val="222F5D"/>
                </a:solidFill>
              </a:rPr>
              <a:t>disoccupati</a:t>
            </a:r>
            <a:endParaRPr lang="it-IT" sz="2400" dirty="0">
              <a:solidFill>
                <a:srgbClr val="22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A703284-E85D-774A-9E6E-417C2A88B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III. I bisogni principali (2019)</a:t>
            </a:r>
            <a:endParaRPr lang="it-IT" sz="3600" dirty="0">
              <a:solidFill>
                <a:srgbClr val="222F5D"/>
              </a:solidFill>
            </a:endParaRPr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088391"/>
              </p:ext>
            </p:extLst>
          </p:nvPr>
        </p:nvGraphicFramePr>
        <p:xfrm>
          <a:off x="1187624" y="1131590"/>
          <a:ext cx="71287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4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9BE0789-BF42-E14C-8139-A7D96B3E0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36050193"/>
              </p:ext>
            </p:extLst>
          </p:nvPr>
        </p:nvGraphicFramePr>
        <p:xfrm>
          <a:off x="4644009" y="1599642"/>
          <a:ext cx="4041775" cy="31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IV. Le richieste e le risposte (2019)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95536" y="1059583"/>
            <a:ext cx="4176464" cy="432048"/>
          </a:xfrm>
        </p:spPr>
        <p:txBody>
          <a:bodyPr>
            <a:noAutofit/>
          </a:bodyPr>
          <a:lstStyle/>
          <a:p>
            <a:r>
              <a:rPr lang="it-IT" sz="1500" dirty="0">
                <a:solidFill>
                  <a:srgbClr val="222F5D"/>
                </a:solidFill>
              </a:rPr>
              <a:t>Persone per principali </a:t>
            </a:r>
            <a:r>
              <a:rPr lang="it-IT" sz="1500" dirty="0" err="1">
                <a:solidFill>
                  <a:srgbClr val="222F5D"/>
                </a:solidFill>
              </a:rPr>
              <a:t>macrocategorie</a:t>
            </a:r>
            <a:r>
              <a:rPr lang="it-IT" sz="1500" dirty="0">
                <a:solidFill>
                  <a:srgbClr val="222F5D"/>
                </a:solidFill>
              </a:rPr>
              <a:t> di richieste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340295"/>
          </a:xfrm>
        </p:spPr>
        <p:txBody>
          <a:bodyPr>
            <a:normAutofit fontScale="62500" lnSpcReduction="20000"/>
          </a:bodyPr>
          <a:lstStyle/>
          <a:p>
            <a:r>
              <a:rPr lang="it-IT" dirty="0">
                <a:solidFill>
                  <a:srgbClr val="222F5D"/>
                </a:solidFill>
              </a:rPr>
              <a:t>Persone per principali </a:t>
            </a:r>
            <a:r>
              <a:rPr lang="it-IT" dirty="0" err="1">
                <a:solidFill>
                  <a:srgbClr val="222F5D"/>
                </a:solidFill>
              </a:rPr>
              <a:t>macrocategorie</a:t>
            </a:r>
            <a:r>
              <a:rPr lang="it-IT" dirty="0">
                <a:solidFill>
                  <a:srgbClr val="222F5D"/>
                </a:solidFill>
              </a:rPr>
              <a:t> di risposte</a:t>
            </a:r>
          </a:p>
        </p:txBody>
      </p:sp>
      <p:graphicFrame>
        <p:nvGraphicFramePr>
          <p:cNvPr id="19" name="Segnaposto contenuto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552557"/>
              </p:ext>
            </p:extLst>
          </p:nvPr>
        </p:nvGraphicFramePr>
        <p:xfrm>
          <a:off x="683568" y="1563639"/>
          <a:ext cx="38884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80458"/>
              </p:ext>
            </p:extLst>
          </p:nvPr>
        </p:nvGraphicFramePr>
        <p:xfrm>
          <a:off x="4716016" y="1563639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49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7C845D8-5397-2D46-8E24-1499F942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03498"/>
            <a:ext cx="7848872" cy="1380638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V. L’impatto dell’emergenza </a:t>
            </a:r>
            <a:br>
              <a:rPr lang="it-IT" sz="3600" b="1" dirty="0">
                <a:solidFill>
                  <a:srgbClr val="222F5D"/>
                </a:solidFill>
              </a:rPr>
            </a:br>
            <a:r>
              <a:rPr lang="it-IT" sz="3600" b="1" dirty="0">
                <a:solidFill>
                  <a:srgbClr val="222F5D"/>
                </a:solidFill>
              </a:rPr>
              <a:t>covid-19 sulle persone ascoltate</a:t>
            </a:r>
            <a:r>
              <a:rPr lang="it-IT" sz="3600" dirty="0">
                <a:solidFill>
                  <a:srgbClr val="222F5D"/>
                </a:solidFill>
              </a:rPr>
              <a:t/>
            </a:r>
            <a:br>
              <a:rPr lang="it-IT" sz="3600" dirty="0">
                <a:solidFill>
                  <a:srgbClr val="222F5D"/>
                </a:solidFill>
              </a:rPr>
            </a:b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75606"/>
            <a:ext cx="8147248" cy="3319016"/>
          </a:xfrm>
        </p:spPr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222F5D"/>
                </a:solidFill>
              </a:rPr>
              <a:t>25 marzo - 31 luglio 2020</a:t>
            </a:r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7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D6146FD-18BB-6D44-A0FE-0D953074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VI. Il contesto dell’indagine</a:t>
            </a: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87624" y="1059583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F5D"/>
                </a:solidFill>
              </a:rPr>
              <a:t>Periodo: 		</a:t>
            </a:r>
            <a:r>
              <a:rPr lang="it-IT" b="1" i="1" dirty="0">
                <a:solidFill>
                  <a:srgbClr val="222F5D"/>
                </a:solidFill>
              </a:rPr>
              <a:t>25marzo - 31 luglio 2020</a:t>
            </a:r>
          </a:p>
          <a:p>
            <a:endParaRPr lang="it-IT" dirty="0">
              <a:solidFill>
                <a:srgbClr val="222F5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F5D"/>
                </a:solidFill>
              </a:rPr>
              <a:t>Fonti: 			</a:t>
            </a:r>
            <a:r>
              <a:rPr lang="it-IT" b="1" i="1" dirty="0">
                <a:solidFill>
                  <a:srgbClr val="222F5D"/>
                </a:solidFill>
              </a:rPr>
              <a:t>84 centri di ascolto </a:t>
            </a:r>
          </a:p>
          <a:p>
            <a:r>
              <a:rPr lang="it-IT" dirty="0">
                <a:solidFill>
                  <a:srgbClr val="222F5D"/>
                </a:solidFill>
              </a:rPr>
              <a:t>			</a:t>
            </a:r>
            <a:r>
              <a:rPr lang="it-IT" i="1" dirty="0">
                <a:solidFill>
                  <a:srgbClr val="222F5D"/>
                </a:solidFill>
              </a:rPr>
              <a:t>(il 76,4% del campione dell’Osservatorio)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rgbClr val="222F5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F5D"/>
                </a:solidFill>
              </a:rPr>
              <a:t>Totale persone ascoltate: 	</a:t>
            </a:r>
            <a:r>
              <a:rPr lang="it-IT" b="1" i="1" dirty="0">
                <a:solidFill>
                  <a:srgbClr val="222F5D"/>
                </a:solidFill>
              </a:rPr>
              <a:t>4.192 </a:t>
            </a:r>
            <a:r>
              <a:rPr lang="it-IT" i="1" dirty="0">
                <a:solidFill>
                  <a:srgbClr val="222F5D"/>
                </a:solidFill>
              </a:rPr>
              <a:t>di cui </a:t>
            </a:r>
            <a:r>
              <a:rPr lang="it-IT" b="1" i="1" dirty="0">
                <a:solidFill>
                  <a:srgbClr val="222F5D"/>
                </a:solidFill>
              </a:rPr>
              <a:t>1.774  </a:t>
            </a:r>
            <a:r>
              <a:rPr lang="it-IT" dirty="0">
                <a:solidFill>
                  <a:srgbClr val="222F5D"/>
                </a:solidFill>
              </a:rPr>
              <a:t>in difficoltà a causa   			dell’emergenza sanitaria</a:t>
            </a:r>
            <a:r>
              <a:rPr lang="it-IT" b="1" i="1" dirty="0">
                <a:solidFill>
                  <a:srgbClr val="222F5D"/>
                </a:solidFill>
              </a:rPr>
              <a:t> </a:t>
            </a:r>
            <a:r>
              <a:rPr lang="it-IT" i="1" dirty="0">
                <a:solidFill>
                  <a:srgbClr val="222F5D"/>
                </a:solidFill>
              </a:rPr>
              <a:t>(il 42,3%sul totale 			delle persone ascoltate nel periodo 				considerato)</a:t>
            </a:r>
          </a:p>
        </p:txBody>
      </p:sp>
    </p:spTree>
    <p:extLst>
      <p:ext uri="{BB962C8B-B14F-4D97-AF65-F5344CB8AC3E}">
        <p14:creationId xmlns:p14="http://schemas.microsoft.com/office/powerpoint/2010/main" val="37325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0BE3F9D-A382-4D42-9FA9-6B673C1C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VII. Le caratteristiche più frequenti</a:t>
            </a: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691680" y="1329612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Donne				59,3%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Immigrati				61,7%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Tra 35 e 54 anni			58,4%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Coniugati				55%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Bassa scolarità			62,9%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22F5D"/>
                </a:solidFill>
              </a:rPr>
              <a:t>Disoccupati				50%</a:t>
            </a:r>
          </a:p>
        </p:txBody>
      </p:sp>
    </p:spTree>
    <p:extLst>
      <p:ext uri="{BB962C8B-B14F-4D97-AF65-F5344CB8AC3E}">
        <p14:creationId xmlns:p14="http://schemas.microsoft.com/office/powerpoint/2010/main" val="20664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9DFE358-934A-A449-A265-3B090132B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22F5D"/>
                </a:solidFill>
              </a:rPr>
              <a:t>VIII. I bisogni </a:t>
            </a:r>
            <a:endParaRPr lang="it-IT" sz="3600" dirty="0">
              <a:solidFill>
                <a:srgbClr val="222F5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095224"/>
              </p:ext>
            </p:extLst>
          </p:nvPr>
        </p:nvGraphicFramePr>
        <p:xfrm>
          <a:off x="971600" y="987574"/>
          <a:ext cx="67687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605</Words>
  <Application>Microsoft Office PowerPoint</Application>
  <PresentationFormat>Presentazione su schermo (16:9)</PresentationFormat>
  <Paragraphs>99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I. Numero persone incontrate</vt:lpstr>
      <vt:lpstr>II. Le caratteristiche più frequenti (2019)</vt:lpstr>
      <vt:lpstr>III. I bisogni principali (2019)</vt:lpstr>
      <vt:lpstr>IV. Le richieste e le risposte (2019)</vt:lpstr>
      <vt:lpstr>V. L’impatto dell’emergenza  covid-19 sulle persone ascoltate </vt:lpstr>
      <vt:lpstr>VI. Il contesto dell’indagine</vt:lpstr>
      <vt:lpstr>VII. Le caratteristiche più frequenti</vt:lpstr>
      <vt:lpstr>VIII. I bisogni </vt:lpstr>
      <vt:lpstr>IX. Le richieste e le risposte</vt:lpstr>
      <vt:lpstr>X. Le note a margine dei colloqui</vt:lpstr>
      <vt:lpstr>XI. Cassa integrazione</vt:lpstr>
      <vt:lpstr>XII. Badanti</vt:lpstr>
      <vt:lpstr>XIII. Precarietà del lavoro</vt:lpstr>
      <vt:lpstr>XIV. Persone disabili</vt:lpstr>
      <vt:lpstr>XV. La ripresa lavorativa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diocesano delle povertà e delle risorse La povertà nella Diocesi ambrosiana Dati 2019</dc:title>
  <dc:creator>Elisabetta Larovere</dc:creator>
  <cp:lastModifiedBy>Elisabetta Larovere</cp:lastModifiedBy>
  <cp:revision>67</cp:revision>
  <dcterms:created xsi:type="dcterms:W3CDTF">2020-10-22T11:23:45Z</dcterms:created>
  <dcterms:modified xsi:type="dcterms:W3CDTF">2020-10-27T12:36:56Z</dcterms:modified>
</cp:coreProperties>
</file>